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3" r:id="rId8"/>
    <p:sldId id="264" r:id="rId9"/>
    <p:sldId id="266" r:id="rId10"/>
    <p:sldId id="267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23"/>
    <p:restoredTop sz="96327"/>
  </p:normalViewPr>
  <p:slideViewPr>
    <p:cSldViewPr snapToGrid="0" snapToObjects="1">
      <p:cViewPr varScale="1">
        <p:scale>
          <a:sx n="93" d="100"/>
          <a:sy n="93" d="100"/>
        </p:scale>
        <p:origin x="63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edium.com/axinc-ai/yolov3-a-machine-learning-model-to-detect-the-position-and-type-of-an-object-60f1c18f8107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C2514-160F-A744-A222-5D456BDE2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5894" y="749593"/>
            <a:ext cx="7315200" cy="226855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Fair MOT LITERATURE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FBFBC1-B571-CD44-A6C9-D8E049F3E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214" y="3429001"/>
            <a:ext cx="7187879" cy="2679406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/>
              <a:t>MULTIPLAYER TRACKING CVPR </a:t>
            </a:r>
          </a:p>
          <a:p>
            <a:pPr algn="l"/>
            <a:r>
              <a:rPr lang="en-US" sz="2000" b="1" dirty="0"/>
              <a:t>PROJECT 1</a:t>
            </a:r>
          </a:p>
          <a:p>
            <a:pPr algn="l"/>
            <a:r>
              <a:rPr lang="en-US" sz="2000" b="1" dirty="0"/>
              <a:t>Aditya Bothra</a:t>
            </a:r>
          </a:p>
          <a:p>
            <a:pPr algn="l"/>
            <a:r>
              <a:rPr lang="en-US" sz="2000" b="1" dirty="0"/>
              <a:t>Tyler Banks</a:t>
            </a:r>
          </a:p>
          <a:p>
            <a:pPr algn="l"/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15950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980DDE-6176-4F32-A4E1-5FE41BD05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528" y="1109972"/>
            <a:ext cx="5271262" cy="2965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4DAABE-108A-48AC-AEAC-D8DC41353318}"/>
              </a:ext>
            </a:extLst>
          </p:cNvPr>
          <p:cNvSpPr txBox="1"/>
          <p:nvPr/>
        </p:nvSpPr>
        <p:spPr>
          <a:xfrm>
            <a:off x="1167210" y="1518961"/>
            <a:ext cx="425240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-apple-system"/>
              </a:rPr>
              <a:t>The Tracking dataset consists of 12 complete soccer games from the main camera including:</a:t>
            </a:r>
          </a:p>
          <a:p>
            <a:pPr algn="l"/>
            <a:endParaRPr lang="en-US" b="0" i="0" dirty="0">
              <a:effectLst/>
              <a:latin typeface="-apple-system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-apple-system"/>
              </a:rPr>
              <a:t>200 clips of 30 seconds with tracking data.</a:t>
            </a:r>
          </a:p>
          <a:p>
            <a:pPr algn="l"/>
            <a:endParaRPr lang="en-US" b="0" i="0" dirty="0">
              <a:effectLst/>
              <a:latin typeface="-apple-system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-apple-system"/>
              </a:rPr>
              <a:t>one complete halftime annotated with tracking data.</a:t>
            </a:r>
          </a:p>
          <a:p>
            <a:pPr algn="l"/>
            <a:endParaRPr lang="en-US" b="0" i="0" dirty="0">
              <a:effectLst/>
              <a:latin typeface="-apple-system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-apple-system"/>
              </a:rPr>
              <a:t>the complete videos for the 12 games.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2F5299-8874-493C-9B5C-B0C496D46978}"/>
              </a:ext>
            </a:extLst>
          </p:cNvPr>
          <p:cNvSpPr txBox="1"/>
          <p:nvPr/>
        </p:nvSpPr>
        <p:spPr>
          <a:xfrm>
            <a:off x="1167210" y="152194"/>
            <a:ext cx="39183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Architecture Yolov3 </a:t>
            </a:r>
          </a:p>
        </p:txBody>
      </p:sp>
    </p:spTree>
    <p:extLst>
      <p:ext uri="{BB962C8B-B14F-4D97-AF65-F5344CB8AC3E}">
        <p14:creationId xmlns:p14="http://schemas.microsoft.com/office/powerpoint/2010/main" val="2553950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C54D0-8C5B-A94E-B662-9EB74A128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8881" y="509286"/>
            <a:ext cx="9375494" cy="554065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15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55913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A3A51-DB21-414A-A3D9-87073D979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466" y="819631"/>
            <a:ext cx="7958331" cy="1077229"/>
          </a:xfrm>
        </p:spPr>
        <p:txBody>
          <a:bodyPr/>
          <a:lstStyle/>
          <a:p>
            <a:pPr algn="l"/>
            <a:r>
              <a:rPr lang="en-US" dirty="0"/>
              <a:t>Tradition Method of Multiplayer Tracking: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2815B-D031-594E-8BED-64B09CC6D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3614" y="1896860"/>
            <a:ext cx="5027737" cy="45697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Can use a detector like YOLO or faster R-CNN</a:t>
            </a:r>
          </a:p>
          <a:p>
            <a:r>
              <a:rPr lang="en-US" dirty="0"/>
              <a:t>Most popular method is </a:t>
            </a:r>
            <a:r>
              <a:rPr lang="en-US" dirty="0" err="1"/>
              <a:t>DeepSORT</a:t>
            </a:r>
            <a:r>
              <a:rPr lang="en-US" dirty="0"/>
              <a:t>, which uses Kalman Filter for assigning ID’s , and deep learning appearance measurements and motion tracking for similarity extraction</a:t>
            </a:r>
          </a:p>
          <a:p>
            <a:r>
              <a:rPr lang="en-US" dirty="0"/>
              <a:t>ISSUES:</a:t>
            </a:r>
          </a:p>
          <a:p>
            <a:pPr lvl="2"/>
            <a:r>
              <a:rPr lang="en-US" dirty="0"/>
              <a:t>Not anchor-free</a:t>
            </a:r>
          </a:p>
          <a:p>
            <a:pPr lvl="2"/>
            <a:r>
              <a:rPr lang="en-US" dirty="0"/>
              <a:t>Low Accuracy</a:t>
            </a:r>
          </a:p>
          <a:p>
            <a:pPr lvl="2"/>
            <a:r>
              <a:rPr lang="en-US" dirty="0"/>
              <a:t>No Re Identification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784CAC01-6670-1344-92EF-F953D22058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38" r="29802"/>
          <a:stretch/>
        </p:blipFill>
        <p:spPr>
          <a:xfrm>
            <a:off x="6331351" y="2245488"/>
            <a:ext cx="4953965" cy="345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092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BBABD-5304-944D-88D4-D27526FD4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492" y="808056"/>
            <a:ext cx="9331648" cy="1077229"/>
          </a:xfrm>
        </p:spPr>
        <p:txBody>
          <a:bodyPr/>
          <a:lstStyle/>
          <a:p>
            <a:pPr algn="l"/>
            <a:r>
              <a:rPr lang="en-US" dirty="0"/>
              <a:t>Centre Track(Tracking Objects as Points)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A97C1-87B1-1D47-A4C8-09FE7984E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8491" y="1885285"/>
            <a:ext cx="9331648" cy="4723859"/>
          </a:xfrm>
        </p:spPr>
        <p:txBody>
          <a:bodyPr>
            <a:normAutofit/>
          </a:bodyPr>
          <a:lstStyle/>
          <a:p>
            <a:r>
              <a:rPr lang="en-US" sz="1800" dirty="0"/>
              <a:t>Instead of predicting anchor boxes separately, it does it with allocating it an ID in a single pass.</a:t>
            </a:r>
          </a:p>
          <a:p>
            <a:r>
              <a:rPr lang="en-US" sz="1800" dirty="0"/>
              <a:t>It predicts three features with 1 Neural Network in single pass.</a:t>
            </a:r>
          </a:p>
          <a:p>
            <a:pPr lvl="1"/>
            <a:r>
              <a:rPr lang="en-US" sz="1600" dirty="0"/>
              <a:t>Object Centre- Predicts the </a:t>
            </a:r>
            <a:r>
              <a:rPr lang="en-US" sz="1600" dirty="0" err="1"/>
              <a:t>centre</a:t>
            </a:r>
            <a:r>
              <a:rPr lang="en-US" sz="1600" dirty="0"/>
              <a:t> of the object </a:t>
            </a:r>
            <a:r>
              <a:rPr lang="en-US" sz="1600" dirty="0" err="1"/>
              <a:t>detcted</a:t>
            </a:r>
            <a:endParaRPr lang="en-US" sz="1600" dirty="0"/>
          </a:p>
          <a:p>
            <a:pPr lvl="1"/>
            <a:r>
              <a:rPr lang="en-US" sz="1600" dirty="0"/>
              <a:t>Object size – Predicts the size to form the boundary of objects </a:t>
            </a:r>
          </a:p>
          <a:p>
            <a:pPr lvl="1"/>
            <a:r>
              <a:rPr lang="en-US" sz="1600" dirty="0"/>
              <a:t>Offset-  Uses previous frame information to relate the distance between the object in two consecutive frames.</a:t>
            </a:r>
          </a:p>
          <a:p>
            <a:r>
              <a:rPr lang="en-US" sz="1800" dirty="0"/>
              <a:t>Uses Greedy Algorithm to match bounds with ID’s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38833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0B48C6D-E862-C847-BDF4-DEA8F5A78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863" y="1658837"/>
            <a:ext cx="6627290" cy="376968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9F2777E-60F6-4741-B618-09D25CE875EC}"/>
              </a:ext>
            </a:extLst>
          </p:cNvPr>
          <p:cNvSpPr/>
          <p:nvPr/>
        </p:nvSpPr>
        <p:spPr>
          <a:xfrm>
            <a:off x="1010856" y="1835521"/>
            <a:ext cx="354956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Issues: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Speed (lot many features a bit slower). Greedy algo requires going through all possible features and pixels every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Re ID features as if the object disappears it can’t be used at all.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Bad at Transfer Learning (Offset is complicated )</a:t>
            </a:r>
          </a:p>
        </p:txBody>
      </p:sp>
    </p:spTree>
    <p:extLst>
      <p:ext uri="{BB962C8B-B14F-4D97-AF65-F5344CB8AC3E}">
        <p14:creationId xmlns:p14="http://schemas.microsoft.com/office/powerpoint/2010/main" val="1159255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C1F90-5C7C-134D-A3F1-EF3CA83E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043" y="403236"/>
            <a:ext cx="8868661" cy="1077229"/>
          </a:xfrm>
        </p:spPr>
        <p:txBody>
          <a:bodyPr>
            <a:normAutofit/>
          </a:bodyPr>
          <a:lstStyle/>
          <a:p>
            <a:pPr algn="l"/>
            <a:r>
              <a:rPr lang="en-US" sz="4400" b="1" dirty="0"/>
              <a:t>Fair MOT Architecture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BF51868-F86F-8E4E-BA86-E142D8774A48}"/>
              </a:ext>
            </a:extLst>
          </p:cNvPr>
          <p:cNvSpPr/>
          <p:nvPr/>
        </p:nvSpPr>
        <p:spPr>
          <a:xfrm>
            <a:off x="1703409" y="3023886"/>
            <a:ext cx="1585732" cy="8102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485954E-A04E-244B-AC43-D1E7067179C2}"/>
              </a:ext>
            </a:extLst>
          </p:cNvPr>
          <p:cNvSpPr/>
          <p:nvPr/>
        </p:nvSpPr>
        <p:spPr>
          <a:xfrm>
            <a:off x="3867391" y="3023886"/>
            <a:ext cx="1585732" cy="8102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Encoder-Decoder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1F024ED-D65A-2E46-9F28-1E2AFC84856E}"/>
              </a:ext>
            </a:extLst>
          </p:cNvPr>
          <p:cNvSpPr/>
          <p:nvPr/>
        </p:nvSpPr>
        <p:spPr>
          <a:xfrm>
            <a:off x="5823028" y="1408938"/>
            <a:ext cx="1846161" cy="8102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58CBD1A-8BAA-A542-B3BC-75857BDE2434}"/>
              </a:ext>
            </a:extLst>
          </p:cNvPr>
          <p:cNvSpPr/>
          <p:nvPr/>
        </p:nvSpPr>
        <p:spPr>
          <a:xfrm>
            <a:off x="5823027" y="4429403"/>
            <a:ext cx="1846161" cy="8102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Reidentification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30560053-5DBC-D943-849D-0308F34FB7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1618599"/>
              </p:ext>
            </p:extLst>
          </p:nvPr>
        </p:nvGraphicFramePr>
        <p:xfrm>
          <a:off x="5823028" y="2390800"/>
          <a:ext cx="5506976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7367">
                  <a:extLst>
                    <a:ext uri="{9D8B030D-6E8A-4147-A177-3AD203B41FA5}">
                      <a16:colId xmlns:a16="http://schemas.microsoft.com/office/drawing/2014/main" val="2910642127"/>
                    </a:ext>
                  </a:extLst>
                </a:gridCol>
                <a:gridCol w="1736202">
                  <a:extLst>
                    <a:ext uri="{9D8B030D-6E8A-4147-A177-3AD203B41FA5}">
                      <a16:colId xmlns:a16="http://schemas.microsoft.com/office/drawing/2014/main" val="1883816505"/>
                    </a:ext>
                  </a:extLst>
                </a:gridCol>
                <a:gridCol w="2093407">
                  <a:extLst>
                    <a:ext uri="{9D8B030D-6E8A-4147-A177-3AD203B41FA5}">
                      <a16:colId xmlns:a16="http://schemas.microsoft.com/office/drawing/2014/main" val="959182007"/>
                    </a:ext>
                  </a:extLst>
                </a:gridCol>
              </a:tblGrid>
              <a:tr h="54917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Heat Map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Box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Center Offset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465169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22C4DE6-3C3F-0541-A1DB-7856C15A6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779526"/>
              </p:ext>
            </p:extLst>
          </p:nvPr>
        </p:nvGraphicFramePr>
        <p:xfrm>
          <a:off x="5823028" y="5479619"/>
          <a:ext cx="550697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7221">
                  <a:extLst>
                    <a:ext uri="{9D8B030D-6E8A-4147-A177-3AD203B41FA5}">
                      <a16:colId xmlns:a16="http://schemas.microsoft.com/office/drawing/2014/main" val="2910642127"/>
                    </a:ext>
                  </a:extLst>
                </a:gridCol>
                <a:gridCol w="1925744">
                  <a:extLst>
                    <a:ext uri="{9D8B030D-6E8A-4147-A177-3AD203B41FA5}">
                      <a16:colId xmlns:a16="http://schemas.microsoft.com/office/drawing/2014/main" val="1883816505"/>
                    </a:ext>
                  </a:extLst>
                </a:gridCol>
                <a:gridCol w="1674011">
                  <a:extLst>
                    <a:ext uri="{9D8B030D-6E8A-4147-A177-3AD203B41FA5}">
                      <a16:colId xmlns:a16="http://schemas.microsoft.com/office/drawing/2014/main" val="959182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Re-ID embeddings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Extract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Anchor Box  Bounding with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465169"/>
                  </a:ext>
                </a:extLst>
              </a:tr>
            </a:tbl>
          </a:graphicData>
        </a:graphic>
      </p:graphicFrame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CCBD003-C4FA-D94A-84B5-13BF97EDC672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289141" y="3429000"/>
            <a:ext cx="578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7243DCB6-E538-AE45-B4A5-64980C9660D9}"/>
              </a:ext>
            </a:extLst>
          </p:cNvPr>
          <p:cNvCxnSpPr>
            <a:stCxn id="5" idx="0"/>
            <a:endCxn id="6" idx="1"/>
          </p:cNvCxnSpPr>
          <p:nvPr/>
        </p:nvCxnSpPr>
        <p:spPr>
          <a:xfrm rot="5400000" flipH="1" flipV="1">
            <a:off x="4636725" y="1837584"/>
            <a:ext cx="1209834" cy="11627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C013243E-3A60-3241-9152-8061EF8EC892}"/>
              </a:ext>
            </a:extLst>
          </p:cNvPr>
          <p:cNvCxnSpPr>
            <a:stCxn id="5" idx="2"/>
            <a:endCxn id="7" idx="1"/>
          </p:cNvCxnSpPr>
          <p:nvPr/>
        </p:nvCxnSpPr>
        <p:spPr>
          <a:xfrm rot="16200000" flipH="1">
            <a:off x="4741441" y="3752930"/>
            <a:ext cx="1000403" cy="116277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74A99C6-FB26-984A-8D64-24732113CD89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746107" y="2219166"/>
            <a:ext cx="2" cy="150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FF7C8D9-3959-CE40-A07A-8353453F6A43}"/>
              </a:ext>
            </a:extLst>
          </p:cNvPr>
          <p:cNvCxnSpPr>
            <a:stCxn id="7" idx="2"/>
          </p:cNvCxnSpPr>
          <p:nvPr/>
        </p:nvCxnSpPr>
        <p:spPr>
          <a:xfrm flipH="1">
            <a:off x="6746107" y="5239631"/>
            <a:ext cx="1" cy="239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843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7FA23-5B5A-C64E-8C94-9421F32E7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306" y="808056"/>
            <a:ext cx="8972833" cy="1077229"/>
          </a:xfrm>
        </p:spPr>
        <p:txBody>
          <a:bodyPr/>
          <a:lstStyle/>
          <a:p>
            <a:pPr algn="l"/>
            <a:r>
              <a:rPr lang="en-US" dirty="0"/>
              <a:t>PROS: </a:t>
            </a:r>
            <a:r>
              <a:rPr lang="en-US" dirty="0" err="1"/>
              <a:t>FairMOT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121C2-D9B6-6045-978C-760488FB0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7306" y="1643605"/>
            <a:ext cx="8972833" cy="440633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/>
          </a:p>
          <a:p>
            <a:r>
              <a:rPr lang="en-US" sz="2800" b="1" dirty="0"/>
              <a:t>Anchor free</a:t>
            </a:r>
          </a:p>
          <a:p>
            <a:r>
              <a:rPr lang="en-US" sz="2800" b="1" dirty="0"/>
              <a:t>State of the Art Accuracy</a:t>
            </a:r>
          </a:p>
          <a:p>
            <a:r>
              <a:rPr lang="en-US" sz="2800" b="1" dirty="0"/>
              <a:t>Integrated </a:t>
            </a:r>
            <a:r>
              <a:rPr lang="en-US" sz="2800" b="1" dirty="0" err="1"/>
              <a:t>ReId</a:t>
            </a:r>
            <a:endParaRPr lang="en-US" sz="2800" b="1" dirty="0"/>
          </a:p>
          <a:p>
            <a:r>
              <a:rPr lang="en-US" sz="2800" b="1" dirty="0"/>
              <a:t>Transfers well</a:t>
            </a: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49966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C2514-160F-A744-A222-5D456BDE2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5894" y="749593"/>
            <a:ext cx="7315200" cy="226855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Deep Sort</a:t>
            </a:r>
            <a:br>
              <a:rPr lang="en-US" dirty="0"/>
            </a:br>
            <a:r>
              <a:rPr lang="en-US" dirty="0"/>
              <a:t>LITERATURE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FBFBC1-B571-CD44-A6C9-D8E049F3E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214" y="3429001"/>
            <a:ext cx="7187879" cy="2679406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/>
              <a:t>MULTIPLAYER TRACKING CVPR </a:t>
            </a:r>
          </a:p>
          <a:p>
            <a:pPr algn="l"/>
            <a:r>
              <a:rPr lang="en-US" sz="2000" b="1" dirty="0"/>
              <a:t>PROJECT 1</a:t>
            </a:r>
          </a:p>
          <a:p>
            <a:pPr algn="l"/>
            <a:r>
              <a:rPr lang="en-US" sz="2000" b="1" dirty="0"/>
              <a:t>Aditya Bothra</a:t>
            </a:r>
          </a:p>
          <a:p>
            <a:pPr algn="l"/>
            <a:r>
              <a:rPr lang="en-US" sz="2000" b="1" dirty="0"/>
              <a:t>Tyler Banks</a:t>
            </a:r>
          </a:p>
          <a:p>
            <a:pPr algn="l"/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69015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EBF5AF7-CFBC-4F02-9B45-6A1BAB4AB111}"/>
              </a:ext>
            </a:extLst>
          </p:cNvPr>
          <p:cNvSpPr txBox="1"/>
          <p:nvPr/>
        </p:nvSpPr>
        <p:spPr>
          <a:xfrm>
            <a:off x="1447471" y="1327561"/>
            <a:ext cx="392077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Compute bounding boxes using </a:t>
            </a: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YOLO v3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 (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detections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)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harter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Use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Sort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(Kalman filter)and 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ReID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(identification model) to link bounding boxes and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tracks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i="1" dirty="0">
              <a:latin typeface="charter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If no link can be made, a new ID is assigned and it is newly added to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harter"/>
                <a:ea typeface="+mn-ea"/>
                <a:cs typeface="+mn-cs"/>
              </a:rPr>
              <a:t>tracks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harter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3DA87-EEF8-4094-8007-F5426BF9A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0559" y="1413443"/>
            <a:ext cx="5448378" cy="28623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4C56EA-1F34-4B6B-B546-FDA3A3C263C1}"/>
              </a:ext>
            </a:extLst>
          </p:cNvPr>
          <p:cNvSpPr txBox="1"/>
          <p:nvPr/>
        </p:nvSpPr>
        <p:spPr>
          <a:xfrm>
            <a:off x="1407529" y="246710"/>
            <a:ext cx="1946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Deep Sort </a:t>
            </a:r>
          </a:p>
        </p:txBody>
      </p:sp>
    </p:spTree>
    <p:extLst>
      <p:ext uri="{BB962C8B-B14F-4D97-AF65-F5344CB8AC3E}">
        <p14:creationId xmlns:p14="http://schemas.microsoft.com/office/powerpoint/2010/main" val="3311148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5B9CB03-06A4-4243-9843-F7E7BF302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305" y="1076524"/>
            <a:ext cx="6817378" cy="448179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2D2626E-184E-4239-9D9D-E40047A14520}"/>
              </a:ext>
            </a:extLst>
          </p:cNvPr>
          <p:cNvSpPr txBox="1"/>
          <p:nvPr/>
        </p:nvSpPr>
        <p:spPr>
          <a:xfrm>
            <a:off x="1150705" y="128427"/>
            <a:ext cx="43408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Architecture Yolov3 </a:t>
            </a:r>
          </a:p>
        </p:txBody>
      </p:sp>
    </p:spTree>
    <p:extLst>
      <p:ext uri="{BB962C8B-B14F-4D97-AF65-F5344CB8AC3E}">
        <p14:creationId xmlns:p14="http://schemas.microsoft.com/office/powerpoint/2010/main" val="24476821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120</TotalTime>
  <Words>342</Words>
  <Application>Microsoft Office PowerPoint</Application>
  <PresentationFormat>Widescreen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-apple-system</vt:lpstr>
      <vt:lpstr>Arial</vt:lpstr>
      <vt:lpstr>charter</vt:lpstr>
      <vt:lpstr>MS Shell Dlg 2</vt:lpstr>
      <vt:lpstr>Wingdings</vt:lpstr>
      <vt:lpstr>Wingdings 3</vt:lpstr>
      <vt:lpstr>Madison</vt:lpstr>
      <vt:lpstr>Fair MOT LITERATURE REVIEW </vt:lpstr>
      <vt:lpstr>Tradition Method of Multiplayer Tracking:</vt:lpstr>
      <vt:lpstr>Centre Track(Tracking Objects as Points)</vt:lpstr>
      <vt:lpstr>PowerPoint Presentation</vt:lpstr>
      <vt:lpstr>Fair MOT Architecture</vt:lpstr>
      <vt:lpstr>PROS: FairMOT</vt:lpstr>
      <vt:lpstr>Deep Sort LITERATURE REVIEW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 MOT LITERATURE REVIEW</dc:title>
  <dc:creator>Aditya Bothra</dc:creator>
  <cp:lastModifiedBy>Tyler Banks</cp:lastModifiedBy>
  <cp:revision>2</cp:revision>
  <dcterms:created xsi:type="dcterms:W3CDTF">2022-03-28T18:27:24Z</dcterms:created>
  <dcterms:modified xsi:type="dcterms:W3CDTF">2022-03-28T20:41:05Z</dcterms:modified>
</cp:coreProperties>
</file>

<file path=docProps/thumbnail.jpeg>
</file>